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6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voL9DV2I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Veevoeding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Lesstof blok 2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678838" y="572913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Sijbren Mulder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"/>
            <a:ext cx="2257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Zelfstandig (10 minuten)</a:t>
            </a:r>
          </a:p>
          <a:p>
            <a:endParaRPr lang="nl-NL" dirty="0"/>
          </a:p>
          <a:p>
            <a:r>
              <a:rPr lang="nl-NL" dirty="0"/>
              <a:t>In groepjes van 2 vergelijken en verschillen benoemen</a:t>
            </a:r>
          </a:p>
          <a:p>
            <a:endParaRPr lang="nl-NL" dirty="0"/>
          </a:p>
          <a:p>
            <a:r>
              <a:rPr lang="nl-NL" dirty="0"/>
              <a:t>Eventueel elkaar uitleggen</a:t>
            </a:r>
          </a:p>
        </p:txBody>
      </p:sp>
    </p:spTree>
    <p:extLst>
      <p:ext uri="{BB962C8B-B14F-4D97-AF65-F5344CB8AC3E}">
        <p14:creationId xmlns:p14="http://schemas.microsoft.com/office/powerpoint/2010/main" val="85093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10206"/>
              </p:ext>
            </p:extLst>
          </p:nvPr>
        </p:nvGraphicFramePr>
        <p:xfrm>
          <a:off x="1096963" y="1846263"/>
          <a:ext cx="10058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Kg</a:t>
                      </a:r>
                      <a:r>
                        <a:rPr lang="nl-NL" baseline="0" dirty="0"/>
                        <a:t> 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Eiwit%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Meetmelk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32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DVE 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5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kinderboerderijalphen.nl/sites/www.kinderboerderijalphen.nl/files/image/ko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09" y="1535980"/>
            <a:ext cx="6397255" cy="46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7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Onderhoud:</a:t>
            </a:r>
          </a:p>
          <a:p>
            <a:r>
              <a:rPr lang="nl-NL" dirty="0"/>
              <a:t>Koe van 650 kg: 54 DVE</a:t>
            </a:r>
          </a:p>
        </p:txBody>
      </p:sp>
    </p:spTree>
    <p:extLst>
      <p:ext uri="{BB962C8B-B14F-4D97-AF65-F5344CB8AC3E}">
        <p14:creationId xmlns:p14="http://schemas.microsoft.com/office/powerpoint/2010/main" val="27198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a/ae/Koe_in_weiland_bij_Gorssel.JPG/260px-Koe_in_weiland_bij_Gors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94" y="973016"/>
            <a:ext cx="4140943" cy="31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fanja.nl/blog2009/090519-1404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2" y="973016"/>
            <a:ext cx="4164019" cy="31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462954" y="2321169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50989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Onderhoud:</a:t>
            </a:r>
          </a:p>
          <a:p>
            <a:r>
              <a:rPr lang="nl-NL" dirty="0"/>
              <a:t>-	Koe van 650 kg: 54 DVE</a:t>
            </a:r>
          </a:p>
          <a:p>
            <a:r>
              <a:rPr lang="nl-NL" dirty="0"/>
              <a:t>-	Gewicht van de koe</a:t>
            </a:r>
          </a:p>
          <a:p>
            <a:pPr lvl="1"/>
            <a:r>
              <a:rPr lang="nl-NL" dirty="0"/>
              <a:t>0,1 X LG</a:t>
            </a:r>
          </a:p>
          <a:p>
            <a:pPr lvl="1"/>
            <a:r>
              <a:rPr lang="nl-NL" dirty="0"/>
              <a:t>650 kg </a:t>
            </a:r>
            <a:r>
              <a:rPr lang="nl-NL" dirty="0">
                <a:sym typeface="Wingdings" panose="05000000000000000000" pitchFamily="2" charset="2"/>
              </a:rPr>
              <a:t> 0,1 x 650 = 65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89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i-samen.nl/uploads/05141-Wilgenhoeve%20Wizzy%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1368302"/>
            <a:ext cx="4373570" cy="31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a/ae/Koe_in_weiland_bij_Gorssel.JPG/260px-Koe_in_weiland_bij_Gors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1" y="1368302"/>
            <a:ext cx="4140943" cy="31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416061" y="2716455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72702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Onderhoud:</a:t>
            </a:r>
          </a:p>
          <a:p>
            <a:r>
              <a:rPr lang="nl-NL" dirty="0"/>
              <a:t>-	Koe van 650 kg: 119 DVE (54+65)</a:t>
            </a:r>
          </a:p>
          <a:p>
            <a:r>
              <a:rPr lang="nl-NL" dirty="0"/>
              <a:t>-	Toeslag voor vaars of tweede </a:t>
            </a:r>
            <a:r>
              <a:rPr lang="nl-NL" dirty="0" err="1"/>
              <a:t>kalfskoe</a:t>
            </a:r>
            <a:endParaRPr lang="nl-NL" dirty="0"/>
          </a:p>
          <a:p>
            <a:pPr lvl="1"/>
            <a:r>
              <a:rPr lang="nl-NL" dirty="0"/>
              <a:t>Vaars 		+ 37 DVE</a:t>
            </a:r>
          </a:p>
          <a:p>
            <a:pPr lvl="1"/>
            <a:r>
              <a:rPr lang="nl-NL" dirty="0"/>
              <a:t>Tweede </a:t>
            </a:r>
            <a:r>
              <a:rPr lang="nl-NL" dirty="0" err="1"/>
              <a:t>kalfskoe</a:t>
            </a:r>
            <a:r>
              <a:rPr lang="nl-NL" dirty="0"/>
              <a:t>	+ 19 DVE</a:t>
            </a:r>
          </a:p>
        </p:txBody>
      </p:sp>
    </p:spTree>
    <p:extLst>
      <p:ext uri="{BB962C8B-B14F-4D97-AF65-F5344CB8AC3E}">
        <p14:creationId xmlns:p14="http://schemas.microsoft.com/office/powerpoint/2010/main" val="241091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RWfGKc6Bv8lOAbPSuKOinyEgan_WchBKnSguxB8UKOXpZqrR4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49" y="1160585"/>
            <a:ext cx="6240249" cy="45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Berekening van meetmelk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is meetmelk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Waarvoor heb je het nodig?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Hoe bereken je de meetmelk?</a:t>
            </a:r>
          </a:p>
        </p:txBody>
      </p:sp>
    </p:spTree>
    <p:extLst>
      <p:ext uri="{BB962C8B-B14F-4D97-AF65-F5344CB8AC3E}">
        <p14:creationId xmlns:p14="http://schemas.microsoft.com/office/powerpoint/2010/main" val="108789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Onderhoud:</a:t>
            </a:r>
          </a:p>
          <a:p>
            <a:r>
              <a:rPr lang="nl-NL" dirty="0"/>
              <a:t>-	Koe van 650 kg: 119 DVE</a:t>
            </a:r>
          </a:p>
          <a:p>
            <a:r>
              <a:rPr lang="nl-NL" dirty="0"/>
              <a:t>-	Toeslag voor vaars of tweede </a:t>
            </a:r>
            <a:r>
              <a:rPr lang="nl-NL" dirty="0" err="1"/>
              <a:t>kalfskoe</a:t>
            </a:r>
            <a:endParaRPr lang="nl-NL" dirty="0"/>
          </a:p>
          <a:p>
            <a:r>
              <a:rPr lang="nl-NL" dirty="0"/>
              <a:t>-	Toeslag voor dracht</a:t>
            </a:r>
          </a:p>
          <a:p>
            <a:pPr lvl="1"/>
            <a:r>
              <a:rPr lang="nl-NL" dirty="0"/>
              <a:t>6</a:t>
            </a:r>
            <a:r>
              <a:rPr lang="nl-NL" baseline="30000" dirty="0"/>
              <a:t>de</a:t>
            </a:r>
            <a:r>
              <a:rPr lang="nl-NL" dirty="0"/>
              <a:t> maand		+ 60 DVE</a:t>
            </a:r>
          </a:p>
          <a:p>
            <a:pPr lvl="1"/>
            <a:r>
              <a:rPr lang="nl-NL" dirty="0"/>
              <a:t>7</a:t>
            </a:r>
            <a:r>
              <a:rPr lang="nl-NL" baseline="30000" dirty="0"/>
              <a:t>de</a:t>
            </a:r>
            <a:r>
              <a:rPr lang="nl-NL" dirty="0"/>
              <a:t> maand		+ 105 DVE</a:t>
            </a:r>
          </a:p>
          <a:p>
            <a:pPr lvl="1"/>
            <a:r>
              <a:rPr lang="nl-NL" dirty="0"/>
              <a:t>8</a:t>
            </a:r>
            <a:r>
              <a:rPr lang="nl-NL" baseline="30000" dirty="0"/>
              <a:t>ste</a:t>
            </a:r>
            <a:r>
              <a:rPr lang="nl-NL" dirty="0"/>
              <a:t> maand		+ 180 DVE</a:t>
            </a:r>
          </a:p>
          <a:p>
            <a:pPr lvl="1"/>
            <a:r>
              <a:rPr lang="nl-NL" dirty="0"/>
              <a:t>9</a:t>
            </a:r>
            <a:r>
              <a:rPr lang="nl-NL" baseline="30000" dirty="0"/>
              <a:t>de</a:t>
            </a:r>
            <a:r>
              <a:rPr lang="nl-NL" dirty="0"/>
              <a:t> maand		+ 280 DVE</a:t>
            </a:r>
          </a:p>
        </p:txBody>
      </p:sp>
    </p:spTree>
    <p:extLst>
      <p:ext uri="{BB962C8B-B14F-4D97-AF65-F5344CB8AC3E}">
        <p14:creationId xmlns:p14="http://schemas.microsoft.com/office/powerpoint/2010/main" val="396739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Onderhoud:</a:t>
            </a:r>
          </a:p>
          <a:p>
            <a:r>
              <a:rPr lang="nl-NL" dirty="0"/>
              <a:t>-	Koe van 650 kg: 119 DVE</a:t>
            </a:r>
          </a:p>
          <a:p>
            <a:r>
              <a:rPr lang="nl-NL" dirty="0"/>
              <a:t>-	Toeslag voor vaars of tweede </a:t>
            </a:r>
            <a:r>
              <a:rPr lang="nl-NL" dirty="0" err="1"/>
              <a:t>kalfskoe</a:t>
            </a:r>
            <a:endParaRPr lang="nl-NL" dirty="0"/>
          </a:p>
          <a:p>
            <a:r>
              <a:rPr lang="nl-NL" dirty="0"/>
              <a:t>-	Toeslag voor dracht</a:t>
            </a:r>
          </a:p>
          <a:p>
            <a:endParaRPr lang="nl-NL" dirty="0"/>
          </a:p>
          <a:p>
            <a:r>
              <a:rPr lang="nl-NL" dirty="0"/>
              <a:t>En nu rekenen</a:t>
            </a:r>
          </a:p>
        </p:txBody>
      </p:sp>
    </p:spTree>
    <p:extLst>
      <p:ext uri="{BB962C8B-B14F-4D97-AF65-F5344CB8AC3E}">
        <p14:creationId xmlns:p14="http://schemas.microsoft.com/office/powerpoint/2010/main" val="232875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Voedernormenboekje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Hoofdstuk 1.1</a:t>
            </a:r>
          </a:p>
        </p:txBody>
      </p:sp>
    </p:spTree>
    <p:extLst>
      <p:ext uri="{BB962C8B-B14F-4D97-AF65-F5344CB8AC3E}">
        <p14:creationId xmlns:p14="http://schemas.microsoft.com/office/powerpoint/2010/main" val="1257581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	Tweede </a:t>
            </a:r>
            <a:r>
              <a:rPr lang="nl-NL" dirty="0" err="1"/>
              <a:t>kalfskoe</a:t>
            </a:r>
            <a:endParaRPr lang="nl-NL" dirty="0"/>
          </a:p>
          <a:p>
            <a:r>
              <a:rPr lang="nl-NL" dirty="0"/>
              <a:t>-	700 kg gewicht</a:t>
            </a:r>
          </a:p>
          <a:p>
            <a:r>
              <a:rPr lang="nl-NL" dirty="0"/>
              <a:t>-	7</a:t>
            </a:r>
            <a:r>
              <a:rPr lang="nl-NL" baseline="30000" dirty="0"/>
              <a:t>de</a:t>
            </a:r>
            <a:r>
              <a:rPr lang="nl-NL" dirty="0"/>
              <a:t> maand dracht</a:t>
            </a:r>
          </a:p>
          <a:p>
            <a:pPr lvl="1"/>
            <a:r>
              <a:rPr lang="nl-NL" dirty="0"/>
              <a:t>Basis onderhoud:	54 + (01*700) = 54 + 70 = 	124 g DVE</a:t>
            </a:r>
          </a:p>
          <a:p>
            <a:pPr lvl="1"/>
            <a:r>
              <a:rPr lang="nl-NL" dirty="0"/>
              <a:t>Toeslag tweede </a:t>
            </a:r>
            <a:r>
              <a:rPr lang="nl-NL" dirty="0" err="1"/>
              <a:t>kalsf</a:t>
            </a:r>
            <a:r>
              <a:rPr lang="nl-NL" dirty="0"/>
              <a:t> koe: 			  19 g DVE</a:t>
            </a:r>
          </a:p>
          <a:p>
            <a:pPr lvl="1"/>
            <a:r>
              <a:rPr lang="nl-NL" dirty="0"/>
              <a:t>Toeslag dracht:					105 g DVE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Totaal: 248 g DVE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89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 zelfstandig</a:t>
            </a:r>
          </a:p>
          <a:p>
            <a:r>
              <a:rPr lang="nl-NL" dirty="0"/>
              <a:t>In tweetallen nakijken en eventueel afwijkingen uitzoeken</a:t>
            </a:r>
          </a:p>
        </p:txBody>
      </p:sp>
    </p:spTree>
    <p:extLst>
      <p:ext uri="{BB962C8B-B14F-4D97-AF65-F5344CB8AC3E}">
        <p14:creationId xmlns:p14="http://schemas.microsoft.com/office/powerpoint/2010/main" val="55521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 de DVE behoefte per dag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1737360"/>
          <a:ext cx="10058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55564570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94916693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89301093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526660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23005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Gewicht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Koe/vaars/tweede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kalfskoe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Maanden</a:t>
                      </a:r>
                      <a:r>
                        <a:rPr lang="nl-NL" baseline="0" dirty="0"/>
                        <a:t> dracht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DVE behoefte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1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278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788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770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244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Tweede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kalfskoe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9563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383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Tweede </a:t>
                      </a:r>
                      <a:r>
                        <a:rPr lang="nl-NL" dirty="0" err="1"/>
                        <a:t>kalfskoe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521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467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615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13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535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2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DVE productie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DVE productie </a:t>
            </a:r>
            <a:r>
              <a:rPr lang="nl-NL" dirty="0">
                <a:sym typeface="Wingdings" panose="05000000000000000000" pitchFamily="2" charset="2"/>
              </a:rPr>
              <a:t> afhankelijk van eiwit productie in de melk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Eiwit productie: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Kg melk</a:t>
            </a:r>
          </a:p>
          <a:p>
            <a:r>
              <a:rPr lang="nl-NL" dirty="0">
                <a:sym typeface="Wingdings" panose="05000000000000000000" pitchFamily="2" charset="2"/>
              </a:rPr>
              <a:t>Eiwit%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E</a:t>
            </a:r>
            <a:r>
              <a:rPr lang="nl-NL" baseline="-25000" dirty="0">
                <a:sym typeface="Wingdings" panose="05000000000000000000" pitchFamily="2" charset="2"/>
              </a:rPr>
              <a:t>iwit productie</a:t>
            </a:r>
            <a:r>
              <a:rPr lang="nl-NL" dirty="0">
                <a:sym typeface="Wingdings" panose="05000000000000000000" pitchFamily="2" charset="2"/>
              </a:rPr>
              <a:t>= melkeiwitproductie (g/dag) x kg melk geproduceerd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435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Melkeiwit gehalte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melkeiwit gehalte in g/kg bij:</a:t>
            </a:r>
          </a:p>
          <a:p>
            <a:endParaRPr lang="nl-NL" dirty="0"/>
          </a:p>
          <a:p>
            <a:r>
              <a:rPr lang="nl-NL" dirty="0"/>
              <a:t>3,50%</a:t>
            </a:r>
          </a:p>
          <a:p>
            <a:endParaRPr lang="nl-NL" dirty="0"/>
          </a:p>
          <a:p>
            <a:r>
              <a:rPr lang="nl-NL" dirty="0"/>
              <a:t>3,75%</a:t>
            </a:r>
          </a:p>
          <a:p>
            <a:endParaRPr lang="nl-NL" dirty="0"/>
          </a:p>
          <a:p>
            <a:r>
              <a:rPr lang="nl-NL" dirty="0"/>
              <a:t>35</a:t>
            </a:r>
          </a:p>
          <a:p>
            <a:endParaRPr lang="nl-NL" dirty="0"/>
          </a:p>
          <a:p>
            <a:r>
              <a:rPr lang="nl-NL" dirty="0"/>
              <a:t>37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9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ym typeface="Wingdings" panose="05000000000000000000" pitchFamily="2" charset="2"/>
              </a:rPr>
              <a:t>E</a:t>
            </a:r>
            <a:r>
              <a:rPr lang="nl-NL" sz="3100" baseline="-25000" dirty="0">
                <a:sym typeface="Wingdings" panose="05000000000000000000" pitchFamily="2" charset="2"/>
              </a:rPr>
              <a:t>iwit productie</a:t>
            </a:r>
            <a:r>
              <a:rPr lang="nl-NL" sz="3100" dirty="0">
                <a:sym typeface="Wingdings" panose="05000000000000000000" pitchFamily="2" charset="2"/>
              </a:rPr>
              <a:t>= melkeiwitproductie (g/dag) x kg melk geproduceerd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Gegevens</a:t>
            </a:r>
          </a:p>
          <a:p>
            <a:endParaRPr lang="nl-NL" dirty="0"/>
          </a:p>
          <a:p>
            <a:r>
              <a:rPr lang="nl-NL" dirty="0"/>
              <a:t>25 kg melk</a:t>
            </a:r>
          </a:p>
          <a:p>
            <a:endParaRPr lang="nl-NL" dirty="0"/>
          </a:p>
          <a:p>
            <a:r>
              <a:rPr lang="nl-NL" dirty="0"/>
              <a:t>3,55% eiwit</a:t>
            </a:r>
          </a:p>
          <a:p>
            <a:endParaRPr lang="nl-NL" dirty="0"/>
          </a:p>
          <a:p>
            <a:r>
              <a:rPr lang="nl-NL" dirty="0"/>
              <a:t>Wat is de melkeiwitproductie?</a:t>
            </a:r>
          </a:p>
          <a:p>
            <a:endParaRPr lang="nl-NL" dirty="0"/>
          </a:p>
          <a:p>
            <a:r>
              <a:rPr lang="nl-NL" dirty="0"/>
              <a:t>E = 35,5*25 = 887,5 gram eiwit</a:t>
            </a:r>
          </a:p>
        </p:txBody>
      </p:sp>
    </p:spTree>
    <p:extLst>
      <p:ext uri="{BB962C8B-B14F-4D97-AF65-F5344CB8AC3E}">
        <p14:creationId xmlns:p14="http://schemas.microsoft.com/office/powerpoint/2010/main" val="704024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DVE</a:t>
            </a:r>
            <a:r>
              <a:rPr lang="nl-NL" sz="2800" dirty="0"/>
              <a:t> productie = 1,396 x E + 0,000195 x E</a:t>
            </a:r>
            <a:r>
              <a:rPr lang="nl-NL" sz="2800" baseline="30000" dirty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spc="-50" dirty="0">
                <a:latin typeface="+mj-lt"/>
                <a:ea typeface="+mj-ea"/>
                <a:cs typeface="+mj-cs"/>
              </a:rPr>
              <a:t>DVE productie = 1,396 x E + 0,000195 x E</a:t>
            </a:r>
            <a:r>
              <a:rPr lang="nl-NL" sz="2800" spc="-50" baseline="30000" dirty="0">
                <a:latin typeface="+mj-lt"/>
                <a:ea typeface="+mj-ea"/>
                <a:cs typeface="+mj-cs"/>
              </a:rPr>
              <a:t>2</a:t>
            </a:r>
          </a:p>
          <a:p>
            <a:endParaRPr lang="nl-NL" sz="2800" spc="-50" baseline="30000" dirty="0">
              <a:latin typeface="+mj-lt"/>
              <a:ea typeface="+mj-ea"/>
              <a:cs typeface="+mj-cs"/>
            </a:endParaRPr>
          </a:p>
          <a:p>
            <a:r>
              <a:rPr lang="nl-NL" sz="2800" spc="-50" baseline="30000" dirty="0">
                <a:latin typeface="+mj-lt"/>
                <a:ea typeface="+mj-ea"/>
                <a:cs typeface="+mj-cs"/>
              </a:rPr>
              <a:t>25 kg melk</a:t>
            </a:r>
          </a:p>
          <a:p>
            <a:r>
              <a:rPr lang="nl-NL" sz="2800" spc="-50" baseline="30000" dirty="0">
                <a:latin typeface="+mj-lt"/>
                <a:ea typeface="+mj-ea"/>
                <a:cs typeface="+mj-cs"/>
              </a:rPr>
              <a:t>3,55 Eiwit</a:t>
            </a:r>
          </a:p>
          <a:p>
            <a:endParaRPr lang="nl-NL" sz="2800" spc="-50" baseline="30000" dirty="0">
              <a:latin typeface="+mj-lt"/>
              <a:ea typeface="+mj-ea"/>
              <a:cs typeface="+mj-cs"/>
            </a:endParaRPr>
          </a:p>
          <a:p>
            <a:endParaRPr lang="nl-NL" sz="2800" spc="-50" baseline="30000" dirty="0">
              <a:latin typeface="+mj-lt"/>
              <a:ea typeface="+mj-ea"/>
              <a:cs typeface="+mj-cs"/>
            </a:endParaRPr>
          </a:p>
          <a:p>
            <a:r>
              <a:rPr lang="nl-NL" sz="2800" spc="-50" baseline="30000" dirty="0">
                <a:latin typeface="+mj-lt"/>
                <a:ea typeface="+mj-ea"/>
                <a:cs typeface="+mj-cs"/>
              </a:rPr>
              <a:t>Wat is de DVE productie?</a:t>
            </a:r>
          </a:p>
          <a:p>
            <a:r>
              <a:rPr lang="nl-NL" sz="2800" spc="-50" baseline="30000" dirty="0">
                <a:latin typeface="+mj-lt"/>
                <a:ea typeface="+mj-ea"/>
                <a:cs typeface="+mj-cs"/>
              </a:rPr>
              <a:t>1,396 x 877,5 + 0,000195 x 877,5x877,5 = 1393 gram DVE</a:t>
            </a:r>
          </a:p>
        </p:txBody>
      </p:sp>
    </p:spTree>
    <p:extLst>
      <p:ext uri="{BB962C8B-B14F-4D97-AF65-F5344CB8AC3E}">
        <p14:creationId xmlns:p14="http://schemas.microsoft.com/office/powerpoint/2010/main" val="46956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Meetmelk?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82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 de DVE behoefte per dag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1737360"/>
          <a:ext cx="10058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696">
                  <a:extLst>
                    <a:ext uri="{9D8B030D-6E8A-4147-A177-3AD203B41FA5}">
                      <a16:colId xmlns:a16="http://schemas.microsoft.com/office/drawing/2014/main" val="555645708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94916693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389301093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5266609"/>
                    </a:ext>
                  </a:extLst>
                </a:gridCol>
                <a:gridCol w="809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23005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Gewicht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Koe/vaars/tweede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kalfskoe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Maanden</a:t>
                      </a:r>
                      <a:r>
                        <a:rPr lang="nl-NL" baseline="0" dirty="0"/>
                        <a:t> dracht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Kg</a:t>
                      </a:r>
                    </a:p>
                    <a:p>
                      <a:r>
                        <a:rPr lang="nl-NL" dirty="0"/>
                        <a:t>Melk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Eiwit</a:t>
                      </a:r>
                    </a:p>
                    <a:p>
                      <a:r>
                        <a:rPr lang="nl-NL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DVE behoefte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1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278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788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770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244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Tweede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kalfskoe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9563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383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Tweede </a:t>
                      </a:r>
                      <a:r>
                        <a:rPr lang="nl-NL" dirty="0" err="1"/>
                        <a:t>kalfskoe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521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467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615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13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535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92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Voer Opname Capaciteit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zeggen die woorden jullie</a:t>
            </a:r>
          </a:p>
        </p:txBody>
      </p:sp>
    </p:spTree>
    <p:extLst>
      <p:ext uri="{BB962C8B-B14F-4D97-AF65-F5344CB8AC3E}">
        <p14:creationId xmlns:p14="http://schemas.microsoft.com/office/powerpoint/2010/main" val="374969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DS Opname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is dat afhankelijk van?</a:t>
            </a:r>
          </a:p>
          <a:p>
            <a:endParaRPr lang="nl-NL" dirty="0"/>
          </a:p>
          <a:p>
            <a:r>
              <a:rPr lang="nl-NL" dirty="0"/>
              <a:t>Leeftijd</a:t>
            </a:r>
          </a:p>
          <a:p>
            <a:endParaRPr lang="nl-NL" dirty="0"/>
          </a:p>
          <a:p>
            <a:r>
              <a:rPr lang="nl-NL" dirty="0"/>
              <a:t>Gewicht</a:t>
            </a:r>
          </a:p>
          <a:p>
            <a:endParaRPr lang="nl-NL" dirty="0"/>
          </a:p>
          <a:p>
            <a:r>
              <a:rPr lang="nl-NL" dirty="0"/>
              <a:t>Lactatiestadium</a:t>
            </a:r>
          </a:p>
          <a:p>
            <a:endParaRPr lang="nl-NL" dirty="0"/>
          </a:p>
          <a:p>
            <a:r>
              <a:rPr lang="nl-NL" dirty="0"/>
              <a:t>Soort voer</a:t>
            </a:r>
          </a:p>
        </p:txBody>
      </p:sp>
    </p:spTree>
    <p:extLst>
      <p:ext uri="{BB962C8B-B14F-4D97-AF65-F5344CB8AC3E}">
        <p14:creationId xmlns:p14="http://schemas.microsoft.com/office/powerpoint/2010/main" val="5137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Voedernormenboekje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VOC    =     DS opname van alleen </a:t>
            </a:r>
            <a:r>
              <a:rPr lang="nl-NL"/>
              <a:t>normaal ruwvoer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502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alle voedermiddelen op een rij</a:t>
            </a:r>
          </a:p>
          <a:p>
            <a:r>
              <a:rPr lang="nl-NL" dirty="0"/>
              <a:t>Bereken de het aandeel in %</a:t>
            </a:r>
          </a:p>
          <a:p>
            <a:r>
              <a:rPr lang="nl-NL" dirty="0"/>
              <a:t>Zoek de verzadigingswaarde per kg </a:t>
            </a:r>
            <a:r>
              <a:rPr lang="nl-NL" dirty="0" err="1"/>
              <a:t>ds</a:t>
            </a:r>
            <a:r>
              <a:rPr lang="nl-NL" dirty="0"/>
              <a:t> voor ieder voedermiddel</a:t>
            </a:r>
          </a:p>
          <a:p>
            <a:r>
              <a:rPr lang="nl-NL" dirty="0"/>
              <a:t>Bereken voor ieder voedermiddel het aandeel verzadigingswaarde in het rantsoen</a:t>
            </a:r>
          </a:p>
          <a:p>
            <a:r>
              <a:rPr lang="nl-NL" dirty="0"/>
              <a:t>Tel alle verzadigingswaarden op.</a:t>
            </a:r>
          </a:p>
          <a:p>
            <a:endParaRPr lang="nl-NL" dirty="0"/>
          </a:p>
          <a:p>
            <a:r>
              <a:rPr lang="nl-NL" dirty="0"/>
              <a:t>Bereken de </a:t>
            </a:r>
            <a:r>
              <a:rPr lang="nl-NL" dirty="0" err="1"/>
              <a:t>ds</a:t>
            </a:r>
            <a:r>
              <a:rPr lang="nl-NL" dirty="0"/>
              <a:t> opname totaal</a:t>
            </a:r>
          </a:p>
          <a:p>
            <a:r>
              <a:rPr lang="nl-NL" dirty="0"/>
              <a:t>Bereken de </a:t>
            </a:r>
            <a:r>
              <a:rPr lang="nl-NL" dirty="0" err="1"/>
              <a:t>ds</a:t>
            </a:r>
            <a:r>
              <a:rPr lang="nl-NL" dirty="0"/>
              <a:t> opname per voedermiddel</a:t>
            </a:r>
          </a:p>
          <a:p>
            <a:r>
              <a:rPr lang="nl-NL" dirty="0"/>
              <a:t>Bereken de VEM opname per voedermiddel.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810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Netschool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35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Veevoeding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Structuurwaarde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678838" y="572913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Sijbren Mulder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"/>
            <a:ext cx="2257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0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Theorie van structuurwaarde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Structuur behoefte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Voorbeeld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Zelf rekenen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Lesvoorbereiding volgende week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758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 structuurwaarde (SW)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SW is een verzamel kengetal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Eigenlijk 3 soorten structuur bij een rantsoen</a:t>
            </a:r>
          </a:p>
        </p:txBody>
      </p:sp>
    </p:spTree>
    <p:extLst>
      <p:ext uri="{BB962C8B-B14F-4D97-AF65-F5344CB8AC3E}">
        <p14:creationId xmlns:p14="http://schemas.microsoft.com/office/powerpoint/2010/main" val="3928802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soorten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Lengte van de deeltjes</a:t>
            </a:r>
          </a:p>
          <a:p>
            <a:pPr lvl="1"/>
            <a:r>
              <a:rPr lang="nl-NL" dirty="0"/>
              <a:t>Laagvorming in de pens</a:t>
            </a:r>
          </a:p>
          <a:p>
            <a:pPr lvl="1"/>
            <a:r>
              <a:rPr lang="nl-NL" dirty="0"/>
              <a:t>Zie je alleen aan het product, niet op de analyse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1026" name="Picture 2" descr="https://encrypted-tbn0.gstatic.com/images?q=tbn:ANd9GcSUuZcORfBlG--Z8eQ0TCv-_VjMQGpDhVDUBhrUW5Sdwdenc8u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7" y="3129978"/>
            <a:ext cx="3536590" cy="26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erderij.nl/Resizes/272x272/PageFiles/56/69/166956/001_boerderij-image-10769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11" y="312997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Meetmelk?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FPCM</a:t>
            </a:r>
          </a:p>
        </p:txBody>
      </p:sp>
    </p:spTree>
    <p:extLst>
      <p:ext uri="{BB962C8B-B14F-4D97-AF65-F5344CB8AC3E}">
        <p14:creationId xmlns:p14="http://schemas.microsoft.com/office/powerpoint/2010/main" val="145941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soorten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Prik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Veroorzaakt de herkauwactiviteiten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Eigenlijk vooral voelbaar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Op de analyse: ADL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4" name="Picture 4" descr="http://www.boerderij.nl/Resizes/272x272/PageFiles/56/69/166956/001_boerderij-image-10769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4" y="3386667"/>
            <a:ext cx="2871089" cy="2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218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19" y="3386667"/>
            <a:ext cx="4308923" cy="2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26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soorten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Chemische structuur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Zorgt voor rust in de pens (geen </a:t>
            </a:r>
            <a:r>
              <a:rPr lang="nl-NL" dirty="0" err="1"/>
              <a:t>pensverzuring</a:t>
            </a:r>
            <a:r>
              <a:rPr lang="nl-NL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RC en VC os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4" name="Picture 4" descr="http://www.boerderij.nl/Resizes/272x272/PageFiles/56/69/166956/001_boerderij-image-10769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32" y="3330106"/>
            <a:ext cx="2871089" cy="2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elkvee.nl/upload/nieuws/lightbox/14e682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59" y="3330105"/>
            <a:ext cx="3271896" cy="2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10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Om gezondheidsproblemen te moet een koe minimale structuur hebben.</a:t>
            </a:r>
          </a:p>
          <a:p>
            <a:endParaRPr lang="nl-NL" dirty="0"/>
          </a:p>
          <a:p>
            <a:r>
              <a:rPr lang="nl-NL" dirty="0"/>
              <a:t>Structuur behoefte</a:t>
            </a:r>
          </a:p>
          <a:p>
            <a:endParaRPr lang="nl-NL" dirty="0"/>
          </a:p>
          <a:p>
            <a:r>
              <a:rPr lang="nl-NL" dirty="0"/>
              <a:t>Koe:</a:t>
            </a:r>
          </a:p>
          <a:p>
            <a:r>
              <a:rPr lang="nl-NL" dirty="0"/>
              <a:t>25 kg melk</a:t>
            </a:r>
          </a:p>
          <a:p>
            <a:r>
              <a:rPr lang="nl-NL" dirty="0"/>
              <a:t>4,40% vet</a:t>
            </a:r>
          </a:p>
          <a:p>
            <a:endParaRPr lang="nl-NL" dirty="0"/>
          </a:p>
          <a:p>
            <a:r>
              <a:rPr lang="nl-NL" sz="3200" b="1" dirty="0"/>
              <a:t>SW </a:t>
            </a:r>
            <a:r>
              <a:rPr lang="nl-NL" sz="3200" b="1" dirty="0">
                <a:sym typeface="Wingdings" panose="05000000000000000000" pitchFamily="2" charset="2"/>
              </a:rPr>
              <a:t> 1.0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582760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Correctie op melk hoeveelheid</a:t>
            </a:r>
          </a:p>
          <a:p>
            <a:r>
              <a:rPr lang="nl-NL" dirty="0"/>
              <a:t>Correctie op vet%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Voor het gemak rekenen we met 1.0 SW</a:t>
            </a:r>
          </a:p>
        </p:txBody>
      </p:sp>
    </p:spTree>
    <p:extLst>
      <p:ext uri="{BB962C8B-B14F-4D97-AF65-F5344CB8AC3E}">
        <p14:creationId xmlns:p14="http://schemas.microsoft.com/office/powerpoint/2010/main" val="4059715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Voedermiddelen en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Voedernormenboekje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SW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Wederom pas op: SW per kg </a:t>
            </a:r>
            <a:r>
              <a:rPr lang="nl-NL" dirty="0" err="1"/>
              <a:t>ds</a:t>
            </a:r>
            <a:r>
              <a:rPr lang="nl-NL" dirty="0"/>
              <a:t> ook bij de grondstoffen!!!!!!!!!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Omrekenen net als VEM DVE en VW</a:t>
            </a:r>
          </a:p>
        </p:txBody>
      </p:sp>
    </p:spTree>
    <p:extLst>
      <p:ext uri="{BB962C8B-B14F-4D97-AF65-F5344CB8AC3E}">
        <p14:creationId xmlns:p14="http://schemas.microsoft.com/office/powerpoint/2010/main" val="2600245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Sw</a:t>
            </a:r>
            <a:r>
              <a:rPr lang="nl-NL" baseline="-25000" dirty="0" err="1"/>
              <a:t>rantsoen</a:t>
            </a:r>
            <a:r>
              <a:rPr lang="nl-NL" dirty="0"/>
              <a:t> = ((kg </a:t>
            </a:r>
            <a:r>
              <a:rPr lang="nl-NL" dirty="0" err="1"/>
              <a:t>ds</a:t>
            </a:r>
            <a:r>
              <a:rPr lang="nl-NL" dirty="0"/>
              <a:t> x SW)+(kg </a:t>
            </a:r>
            <a:r>
              <a:rPr lang="nl-NL" dirty="0" err="1"/>
              <a:t>ds</a:t>
            </a:r>
            <a:r>
              <a:rPr lang="nl-NL" dirty="0"/>
              <a:t> x SW)+(kg </a:t>
            </a:r>
            <a:r>
              <a:rPr lang="nl-NL" dirty="0" err="1"/>
              <a:t>ds</a:t>
            </a:r>
            <a:r>
              <a:rPr lang="nl-NL" dirty="0"/>
              <a:t> x SW))/tot kg </a:t>
            </a:r>
            <a:r>
              <a:rPr lang="nl-NL" dirty="0" err="1"/>
              <a:t>ds</a:t>
            </a:r>
            <a:endParaRPr lang="nl-NL" dirty="0"/>
          </a:p>
          <a:p>
            <a:endParaRPr lang="nl-NL" dirty="0"/>
          </a:p>
          <a:p>
            <a:r>
              <a:rPr lang="nl-NL" dirty="0"/>
              <a:t>11 kg </a:t>
            </a:r>
            <a:r>
              <a:rPr lang="nl-NL" dirty="0" err="1"/>
              <a:t>ds</a:t>
            </a:r>
            <a:r>
              <a:rPr lang="nl-NL" dirty="0"/>
              <a:t> graskuil juni 3000 kg </a:t>
            </a:r>
            <a:r>
              <a:rPr lang="nl-NL" dirty="0" err="1"/>
              <a:t>ds</a:t>
            </a:r>
            <a:endParaRPr lang="nl-NL" dirty="0"/>
          </a:p>
          <a:p>
            <a:endParaRPr lang="nl-NL" dirty="0"/>
          </a:p>
          <a:p>
            <a:r>
              <a:rPr lang="nl-NL" dirty="0"/>
              <a:t>9 kg </a:t>
            </a:r>
            <a:r>
              <a:rPr lang="nl-NL" dirty="0" err="1"/>
              <a:t>ds</a:t>
            </a:r>
            <a:r>
              <a:rPr lang="nl-NL" dirty="0"/>
              <a:t> krachtvoer (0,30 SW)</a:t>
            </a:r>
          </a:p>
        </p:txBody>
      </p:sp>
    </p:spTree>
    <p:extLst>
      <p:ext uri="{BB962C8B-B14F-4D97-AF65-F5344CB8AC3E}">
        <p14:creationId xmlns:p14="http://schemas.microsoft.com/office/powerpoint/2010/main" val="1622124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Graskuil juni 3000 kg </a:t>
            </a:r>
            <a:r>
              <a:rPr lang="nl-NL" dirty="0" err="1"/>
              <a:t>ds</a:t>
            </a:r>
            <a:r>
              <a:rPr lang="nl-NL" dirty="0"/>
              <a:t> -</a:t>
            </a:r>
            <a:r>
              <a:rPr lang="nl-NL" dirty="0">
                <a:sym typeface="Wingdings" panose="05000000000000000000" pitchFamily="2" charset="2"/>
              </a:rPr>
              <a:t> 	SW = 3,04</a:t>
            </a:r>
          </a:p>
          <a:p>
            <a:r>
              <a:rPr lang="nl-NL" dirty="0">
                <a:sym typeface="Wingdings" panose="05000000000000000000" pitchFamily="2" charset="2"/>
              </a:rPr>
              <a:t>Krachtvoer 			SW = 0,30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Sw</a:t>
            </a:r>
            <a:r>
              <a:rPr lang="nl-NL" baseline="-25000" dirty="0" err="1">
                <a:sym typeface="Wingdings" panose="05000000000000000000" pitchFamily="2" charset="2"/>
              </a:rPr>
              <a:t>rantsoen</a:t>
            </a:r>
            <a:r>
              <a:rPr lang="nl-NL" dirty="0">
                <a:sym typeface="Wingdings" panose="05000000000000000000" pitchFamily="2" charset="2"/>
              </a:rPr>
              <a:t> = ((11 x 3,04) + (9 x 0,30))/20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Sw</a:t>
            </a:r>
            <a:r>
              <a:rPr lang="nl-NL" baseline="-25000" dirty="0" err="1">
                <a:sym typeface="Wingdings" panose="05000000000000000000" pitchFamily="2" charset="2"/>
              </a:rPr>
              <a:t>rantsoen</a:t>
            </a:r>
            <a:r>
              <a:rPr lang="nl-NL" baseline="-250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 =(33,4 + 2,7)/20 = 1,8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Dus ruim voldoende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023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de SW rantsoen</a:t>
            </a:r>
          </a:p>
          <a:p>
            <a:endParaRPr lang="nl-NL" dirty="0"/>
          </a:p>
          <a:p>
            <a:r>
              <a:rPr lang="nl-NL" dirty="0"/>
              <a:t>-	7 kg </a:t>
            </a:r>
            <a:r>
              <a:rPr lang="nl-NL" dirty="0" err="1"/>
              <a:t>ds</a:t>
            </a:r>
            <a:r>
              <a:rPr lang="nl-NL" dirty="0"/>
              <a:t> graskuil mei 3500 kg </a:t>
            </a:r>
            <a:r>
              <a:rPr lang="nl-NL" dirty="0" err="1"/>
              <a:t>ds</a:t>
            </a:r>
            <a:endParaRPr lang="nl-NL" dirty="0"/>
          </a:p>
          <a:p>
            <a:r>
              <a:rPr lang="nl-NL" dirty="0"/>
              <a:t>-	3 kg </a:t>
            </a:r>
            <a:r>
              <a:rPr lang="nl-NL" dirty="0" err="1"/>
              <a:t>ds</a:t>
            </a:r>
            <a:r>
              <a:rPr lang="nl-NL" dirty="0"/>
              <a:t> maiskuil &gt; 320</a:t>
            </a:r>
          </a:p>
          <a:p>
            <a:r>
              <a:rPr lang="nl-NL" dirty="0"/>
              <a:t>-	5 kg </a:t>
            </a:r>
            <a:r>
              <a:rPr lang="nl-NL" dirty="0" err="1"/>
              <a:t>ds</a:t>
            </a:r>
            <a:r>
              <a:rPr lang="nl-NL" dirty="0"/>
              <a:t> krachtvoer 0,3 SW</a:t>
            </a:r>
          </a:p>
          <a:p>
            <a:r>
              <a:rPr lang="nl-NL" dirty="0"/>
              <a:t>-	3 kg </a:t>
            </a:r>
            <a:r>
              <a:rPr lang="nl-NL" dirty="0" err="1"/>
              <a:t>ds</a:t>
            </a:r>
            <a:r>
              <a:rPr lang="nl-NL" dirty="0"/>
              <a:t> bietenperspulp</a:t>
            </a:r>
          </a:p>
          <a:p>
            <a:r>
              <a:rPr lang="nl-NL" dirty="0"/>
              <a:t>-	2 kg </a:t>
            </a:r>
            <a:r>
              <a:rPr lang="nl-NL" dirty="0" err="1"/>
              <a:t>ds</a:t>
            </a:r>
            <a:r>
              <a:rPr lang="nl-NL" dirty="0"/>
              <a:t> Bierbostel 22%</a:t>
            </a:r>
          </a:p>
        </p:txBody>
      </p:sp>
    </p:spTree>
    <p:extLst>
      <p:ext uri="{BB962C8B-B14F-4D97-AF65-F5344CB8AC3E}">
        <p14:creationId xmlns:p14="http://schemas.microsoft.com/office/powerpoint/2010/main" val="410077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Meetmelk?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82310"/>
            <a:ext cx="10058400" cy="4023360"/>
          </a:xfrm>
        </p:spPr>
        <p:txBody>
          <a:bodyPr/>
          <a:lstStyle/>
          <a:p>
            <a:r>
              <a:rPr lang="nl-NL" dirty="0"/>
              <a:t>FPCM </a:t>
            </a:r>
          </a:p>
          <a:p>
            <a:endParaRPr lang="nl-NL" dirty="0"/>
          </a:p>
          <a:p>
            <a:r>
              <a:rPr lang="nl-NL" dirty="0"/>
              <a:t>Fat 		(vet)</a:t>
            </a:r>
          </a:p>
          <a:p>
            <a:r>
              <a:rPr lang="nl-NL" dirty="0" err="1"/>
              <a:t>Proteïn</a:t>
            </a:r>
            <a:r>
              <a:rPr lang="nl-NL" dirty="0"/>
              <a:t>		(eiwit)</a:t>
            </a:r>
          </a:p>
          <a:p>
            <a:r>
              <a:rPr lang="nl-NL" dirty="0" err="1"/>
              <a:t>Corrected</a:t>
            </a:r>
            <a:r>
              <a:rPr lang="nl-NL" dirty="0"/>
              <a:t>	(gecorrigeerde)</a:t>
            </a:r>
          </a:p>
          <a:p>
            <a:r>
              <a:rPr lang="nl-NL" dirty="0" err="1"/>
              <a:t>Milk</a:t>
            </a:r>
            <a:r>
              <a:rPr lang="nl-NL" dirty="0"/>
              <a:t>		(Melk)</a:t>
            </a:r>
          </a:p>
          <a:p>
            <a:endParaRPr lang="nl-NL" dirty="0"/>
          </a:p>
          <a:p>
            <a:r>
              <a:rPr lang="nl-NL" dirty="0"/>
              <a:t>Gestandaardiseerde melk</a:t>
            </a:r>
          </a:p>
          <a:p>
            <a:r>
              <a:rPr lang="nl-NL" dirty="0"/>
              <a:t>4% vet en 3,30% eiwit</a:t>
            </a:r>
          </a:p>
        </p:txBody>
      </p:sp>
    </p:spTree>
    <p:extLst>
      <p:ext uri="{BB962C8B-B14F-4D97-AF65-F5344CB8AC3E}">
        <p14:creationId xmlns:p14="http://schemas.microsoft.com/office/powerpoint/2010/main" val="100006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bereken we dit?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Tabellenboek veevoeding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Blz</a:t>
            </a:r>
            <a:r>
              <a:rPr lang="nl-NL" dirty="0"/>
              <a:t> 8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 formules</a:t>
            </a:r>
          </a:p>
          <a:p>
            <a:pPr marL="0" indent="0">
              <a:buNone/>
            </a:pPr>
            <a:r>
              <a:rPr lang="nl-NL" strike="sngStrike" dirty="0"/>
              <a:t>Eenvoudig</a:t>
            </a:r>
          </a:p>
          <a:p>
            <a:pPr marL="0" indent="0">
              <a:buNone/>
            </a:pPr>
            <a:r>
              <a:rPr lang="nl-NL" dirty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53252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FPCM = (0,337 + 0,116 x %F + 0,06 x %P)</a:t>
            </a:r>
            <a:r>
              <a:rPr lang="nl-NL" dirty="0" err="1"/>
              <a:t>xM</a:t>
            </a:r>
            <a:endParaRPr lang="nl-NL" dirty="0"/>
          </a:p>
          <a:p>
            <a:endParaRPr lang="nl-NL" dirty="0"/>
          </a:p>
          <a:p>
            <a:r>
              <a:rPr lang="nl-NL" dirty="0"/>
              <a:t>Meetmelk = (0,337 + 0,116 x vet% +0,06 x eiwit%) x melkproductie</a:t>
            </a:r>
          </a:p>
        </p:txBody>
      </p:sp>
    </p:spTree>
    <p:extLst>
      <p:ext uri="{BB962C8B-B14F-4D97-AF65-F5344CB8AC3E}">
        <p14:creationId xmlns:p14="http://schemas.microsoft.com/office/powerpoint/2010/main" val="39436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26 kg melk</a:t>
            </a:r>
          </a:p>
          <a:p>
            <a:r>
              <a:rPr lang="nl-NL" dirty="0"/>
              <a:t>4,45 % vet</a:t>
            </a:r>
          </a:p>
          <a:p>
            <a:r>
              <a:rPr lang="nl-NL" dirty="0"/>
              <a:t>3,50 % eiwit</a:t>
            </a:r>
          </a:p>
          <a:p>
            <a:endParaRPr lang="nl-NL" dirty="0"/>
          </a:p>
          <a:p>
            <a:r>
              <a:rPr lang="nl-NL" dirty="0"/>
              <a:t>Wat is de meetmelk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153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FPCM = (0,337 + 0,116 x %F + 0,06 x %P)</a:t>
            </a:r>
            <a:r>
              <a:rPr lang="nl-NL" dirty="0" err="1"/>
              <a:t>xM</a:t>
            </a:r>
            <a:endParaRPr lang="nl-NL" dirty="0"/>
          </a:p>
          <a:p>
            <a:endParaRPr lang="nl-NL" dirty="0"/>
          </a:p>
          <a:p>
            <a:r>
              <a:rPr lang="nl-NL" dirty="0"/>
              <a:t>Meetmelk = (0,337 + 0,116 x vet% +0,06 x eiwit%) x melkproductie</a:t>
            </a:r>
          </a:p>
          <a:p>
            <a:endParaRPr lang="nl-NL" dirty="0"/>
          </a:p>
          <a:p>
            <a:r>
              <a:rPr lang="nl-NL" dirty="0"/>
              <a:t>Meetmelk = (0,337 + 0,116 x 4,45 +0,06 x 3,50) x 26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Meetmelk = 27,6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715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1943</TotalTime>
  <Words>833</Words>
  <Application>Microsoft Office PowerPoint</Application>
  <PresentationFormat>Breedbeeld</PresentationFormat>
  <Paragraphs>427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1" baseType="lpstr">
      <vt:lpstr>Calibri</vt:lpstr>
      <vt:lpstr>Calibri Light</vt:lpstr>
      <vt:lpstr>Wingdings</vt:lpstr>
      <vt:lpstr>Terugblik</vt:lpstr>
      <vt:lpstr>Veevoeding</vt:lpstr>
      <vt:lpstr>Doel van de les</vt:lpstr>
      <vt:lpstr>Wat is Meetmelk?</vt:lpstr>
      <vt:lpstr>Wat is Meetmelk?</vt:lpstr>
      <vt:lpstr>Wat is Meetmelk?</vt:lpstr>
      <vt:lpstr>Hoe bereken we dit?</vt:lpstr>
      <vt:lpstr>Formule</vt:lpstr>
      <vt:lpstr>Voorbeeld</vt:lpstr>
      <vt:lpstr>Formule</vt:lpstr>
      <vt:lpstr>Nu jullie</vt:lpstr>
      <vt:lpstr>Nu Jullie</vt:lpstr>
      <vt:lpstr>DVE Behoefte</vt:lpstr>
      <vt:lpstr>Behoefte</vt:lpstr>
      <vt:lpstr>Behoefte</vt:lpstr>
      <vt:lpstr>PowerPoint-presentatie</vt:lpstr>
      <vt:lpstr>Behoefte</vt:lpstr>
      <vt:lpstr>PowerPoint-presentatie</vt:lpstr>
      <vt:lpstr>Behoefte</vt:lpstr>
      <vt:lpstr>PowerPoint-presentatie</vt:lpstr>
      <vt:lpstr>Behoefte</vt:lpstr>
      <vt:lpstr>Behoefte</vt:lpstr>
      <vt:lpstr>Voedernormenboekje </vt:lpstr>
      <vt:lpstr>Voorbeeld</vt:lpstr>
      <vt:lpstr>Nu jullie</vt:lpstr>
      <vt:lpstr>Bereken de DVE behoefte per dag</vt:lpstr>
      <vt:lpstr>DVE productie</vt:lpstr>
      <vt:lpstr>Melkeiwit gehalte</vt:lpstr>
      <vt:lpstr>Eiwit productie= melkeiwitproductie (g/dag) x kg melk geproduceerd </vt:lpstr>
      <vt:lpstr>DVE productie = 1,396 x E + 0,000195 x E2</vt:lpstr>
      <vt:lpstr>Bereken de DVE behoefte per dag</vt:lpstr>
      <vt:lpstr>VOC</vt:lpstr>
      <vt:lpstr>DS Opname</vt:lpstr>
      <vt:lpstr>Voedernormenboekje</vt:lpstr>
      <vt:lpstr>Methode</vt:lpstr>
      <vt:lpstr>Netschool opdracht</vt:lpstr>
      <vt:lpstr>Veevoeding</vt:lpstr>
      <vt:lpstr>Lesagenda</vt:lpstr>
      <vt:lpstr>Theorie structuurwaarde (SW)</vt:lpstr>
      <vt:lpstr>3 soorten structuur</vt:lpstr>
      <vt:lpstr>3 soorten structuur</vt:lpstr>
      <vt:lpstr>3 soorten structuur</vt:lpstr>
      <vt:lpstr>SW</vt:lpstr>
      <vt:lpstr>Correcties</vt:lpstr>
      <vt:lpstr>Voedermiddelen en structuur</vt:lpstr>
      <vt:lpstr>Berekening</vt:lpstr>
      <vt:lpstr>PowerPoint-presentatie</vt:lpstr>
      <vt:lpstr>Nu jullie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Veevoeding</dc:title>
  <dc:creator>sijbren Mulder</dc:creator>
  <cp:lastModifiedBy>sijbren Mulder</cp:lastModifiedBy>
  <cp:revision>25</cp:revision>
  <cp:lastPrinted>2015-10-28T08:55:41Z</cp:lastPrinted>
  <dcterms:created xsi:type="dcterms:W3CDTF">2015-08-22T13:14:52Z</dcterms:created>
  <dcterms:modified xsi:type="dcterms:W3CDTF">2016-04-21T06:39:48Z</dcterms:modified>
</cp:coreProperties>
</file>